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02" r:id="rId2"/>
    <p:sldId id="258" r:id="rId3"/>
    <p:sldId id="326" r:id="rId4"/>
    <p:sldId id="260" r:id="rId5"/>
    <p:sldId id="303" r:id="rId6"/>
    <p:sldId id="265" r:id="rId7"/>
    <p:sldId id="325" r:id="rId8"/>
    <p:sldId id="312" r:id="rId9"/>
    <p:sldId id="313" r:id="rId10"/>
    <p:sldId id="278" r:id="rId11"/>
    <p:sldId id="284" r:id="rId12"/>
    <p:sldId id="301" r:id="rId13"/>
    <p:sldId id="286" r:id="rId14"/>
    <p:sldId id="331" r:id="rId15"/>
    <p:sldId id="296" r:id="rId16"/>
    <p:sldId id="346" r:id="rId17"/>
    <p:sldId id="291" r:id="rId18"/>
    <p:sldId id="293" r:id="rId19"/>
    <p:sldId id="295" r:id="rId20"/>
    <p:sldId id="305" r:id="rId21"/>
    <p:sldId id="347" r:id="rId22"/>
    <p:sldId id="348" r:id="rId23"/>
    <p:sldId id="349" r:id="rId24"/>
    <p:sldId id="350" r:id="rId25"/>
    <p:sldId id="332" r:id="rId26"/>
    <p:sldId id="333" r:id="rId27"/>
    <p:sldId id="306" r:id="rId28"/>
    <p:sldId id="309" r:id="rId29"/>
    <p:sldId id="340" r:id="rId30"/>
    <p:sldId id="336" r:id="rId31"/>
    <p:sldId id="334" r:id="rId32"/>
    <p:sldId id="337" r:id="rId33"/>
    <p:sldId id="339" r:id="rId34"/>
    <p:sldId id="345" r:id="rId35"/>
    <p:sldId id="275" r:id="rId36"/>
    <p:sldId id="351" r:id="rId37"/>
    <p:sldId id="277" r:id="rId38"/>
    <p:sldId id="328" r:id="rId39"/>
    <p:sldId id="327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01" autoAdjust="0"/>
  </p:normalViewPr>
  <p:slideViewPr>
    <p:cSldViewPr>
      <p:cViewPr>
        <p:scale>
          <a:sx n="80" d="100"/>
          <a:sy n="80" d="100"/>
        </p:scale>
        <p:origin x="-1086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enior%20Design\experimental%20data%20for%20senior%20design%20projec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enior%20Design\experimental%20data%20for%20senior%20design%20projec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enior%20Design\experimental%20data%20for%20senior%20design%20projec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enior%20Design\experimental%20data%20for%20senior%20design%20projec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enior%20Design\experimental%20data%20for%20senior%20design%20projec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Sheet3!$D$1</c:f>
              <c:strCache>
                <c:ptCount val="1"/>
                <c:pt idx="0">
                  <c:v>wind battery</c:v>
                </c:pt>
              </c:strCache>
            </c:strRef>
          </c:tx>
          <c:xVal>
            <c:numRef>
              <c:f>Sheet3!$C$2:$C$14</c:f>
              <c:numCache>
                <c:formatCode>h:mm</c:formatCode>
                <c:ptCount val="13"/>
                <c:pt idx="0">
                  <c:v>0.4861111111111111</c:v>
                </c:pt>
                <c:pt idx="1">
                  <c:v>0.49311111111111111</c:v>
                </c:pt>
                <c:pt idx="2">
                  <c:v>0.50011111111111106</c:v>
                </c:pt>
                <c:pt idx="3">
                  <c:v>0.50711111111111107</c:v>
                </c:pt>
                <c:pt idx="4">
                  <c:v>0.51411111111111107</c:v>
                </c:pt>
                <c:pt idx="5">
                  <c:v>0.52111111111111108</c:v>
                </c:pt>
                <c:pt idx="6">
                  <c:v>0.52811111111111109</c:v>
                </c:pt>
                <c:pt idx="7">
                  <c:v>0.53511111111111109</c:v>
                </c:pt>
                <c:pt idx="8">
                  <c:v>0.5421111111111111</c:v>
                </c:pt>
                <c:pt idx="9">
                  <c:v>0.54911111111111111</c:v>
                </c:pt>
                <c:pt idx="10">
                  <c:v>0.55611111111111111</c:v>
                </c:pt>
                <c:pt idx="11">
                  <c:v>0.56311111111111112</c:v>
                </c:pt>
                <c:pt idx="12">
                  <c:v>0.57011111111111112</c:v>
                </c:pt>
              </c:numCache>
            </c:numRef>
          </c:xVal>
          <c:yVal>
            <c:numRef>
              <c:f>Sheet3!$D$2:$D$14</c:f>
              <c:numCache>
                <c:formatCode>General</c:formatCode>
                <c:ptCount val="13"/>
                <c:pt idx="0">
                  <c:v>11.9</c:v>
                </c:pt>
                <c:pt idx="1">
                  <c:v>12.1</c:v>
                </c:pt>
                <c:pt idx="2">
                  <c:v>12.14</c:v>
                </c:pt>
                <c:pt idx="3">
                  <c:v>12.18</c:v>
                </c:pt>
                <c:pt idx="4">
                  <c:v>12.19</c:v>
                </c:pt>
                <c:pt idx="5">
                  <c:v>12.19</c:v>
                </c:pt>
                <c:pt idx="6">
                  <c:v>12.21</c:v>
                </c:pt>
                <c:pt idx="7">
                  <c:v>12.24</c:v>
                </c:pt>
                <c:pt idx="8">
                  <c:v>12.25</c:v>
                </c:pt>
                <c:pt idx="9">
                  <c:v>12.27</c:v>
                </c:pt>
                <c:pt idx="10">
                  <c:v>12.27</c:v>
                </c:pt>
                <c:pt idx="11">
                  <c:v>12.27</c:v>
                </c:pt>
                <c:pt idx="12">
                  <c:v>12.28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Sheet3!$E$1</c:f>
              <c:strCache>
                <c:ptCount val="1"/>
                <c:pt idx="0">
                  <c:v>solar battery</c:v>
                </c:pt>
              </c:strCache>
            </c:strRef>
          </c:tx>
          <c:xVal>
            <c:numRef>
              <c:f>Sheet3!$C$2:$C$14</c:f>
              <c:numCache>
                <c:formatCode>h:mm</c:formatCode>
                <c:ptCount val="13"/>
                <c:pt idx="0">
                  <c:v>0.4861111111111111</c:v>
                </c:pt>
                <c:pt idx="1">
                  <c:v>0.49311111111111111</c:v>
                </c:pt>
                <c:pt idx="2">
                  <c:v>0.50011111111111106</c:v>
                </c:pt>
                <c:pt idx="3">
                  <c:v>0.50711111111111107</c:v>
                </c:pt>
                <c:pt idx="4">
                  <c:v>0.51411111111111107</c:v>
                </c:pt>
                <c:pt idx="5">
                  <c:v>0.52111111111111108</c:v>
                </c:pt>
                <c:pt idx="6">
                  <c:v>0.52811111111111109</c:v>
                </c:pt>
                <c:pt idx="7">
                  <c:v>0.53511111111111109</c:v>
                </c:pt>
                <c:pt idx="8">
                  <c:v>0.5421111111111111</c:v>
                </c:pt>
                <c:pt idx="9">
                  <c:v>0.54911111111111111</c:v>
                </c:pt>
                <c:pt idx="10">
                  <c:v>0.55611111111111111</c:v>
                </c:pt>
                <c:pt idx="11">
                  <c:v>0.56311111111111112</c:v>
                </c:pt>
                <c:pt idx="12">
                  <c:v>0.57011111111111112</c:v>
                </c:pt>
              </c:numCache>
            </c:numRef>
          </c:xVal>
          <c:yVal>
            <c:numRef>
              <c:f>Sheet3!$E$2:$E$14</c:f>
              <c:numCache>
                <c:formatCode>General</c:formatCode>
                <c:ptCount val="13"/>
                <c:pt idx="0">
                  <c:v>11.85</c:v>
                </c:pt>
                <c:pt idx="1">
                  <c:v>12.09</c:v>
                </c:pt>
                <c:pt idx="2">
                  <c:v>12.12</c:v>
                </c:pt>
                <c:pt idx="3">
                  <c:v>12.14</c:v>
                </c:pt>
                <c:pt idx="4">
                  <c:v>12.17</c:v>
                </c:pt>
                <c:pt idx="5">
                  <c:v>12.17</c:v>
                </c:pt>
                <c:pt idx="6">
                  <c:v>12.19</c:v>
                </c:pt>
                <c:pt idx="7">
                  <c:v>12.22</c:v>
                </c:pt>
                <c:pt idx="8">
                  <c:v>12.22</c:v>
                </c:pt>
                <c:pt idx="9">
                  <c:v>12.22</c:v>
                </c:pt>
                <c:pt idx="10">
                  <c:v>12.24</c:v>
                </c:pt>
                <c:pt idx="11">
                  <c:v>12.24</c:v>
                </c:pt>
                <c:pt idx="12">
                  <c:v>12.25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761472"/>
        <c:axId val="134782336"/>
      </c:scatterChart>
      <c:valAx>
        <c:axId val="13476147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134782336"/>
        <c:crosses val="autoZero"/>
        <c:crossBetween val="midCat"/>
      </c:valAx>
      <c:valAx>
        <c:axId val="13478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76147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Final Charging Stage of Batteries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Sheet2!$L$1</c:f>
              <c:strCache>
                <c:ptCount val="1"/>
                <c:pt idx="0">
                  <c:v>current (A)</c:v>
                </c:pt>
              </c:strCache>
            </c:strRef>
          </c:tx>
          <c:marker>
            <c:symbol val="none"/>
          </c:marker>
          <c:xVal>
            <c:numRef>
              <c:f>Sheet2!$K$2:$K$15</c:f>
              <c:numCache>
                <c:formatCode>[$-409]h:mm\ AM/PM;@</c:formatCode>
                <c:ptCount val="14"/>
                <c:pt idx="0">
                  <c:v>0.54166666666666663</c:v>
                </c:pt>
                <c:pt idx="1">
                  <c:v>0.54866666666666664</c:v>
                </c:pt>
                <c:pt idx="2">
                  <c:v>0.55566666666666664</c:v>
                </c:pt>
                <c:pt idx="3">
                  <c:v>0.56266666666666665</c:v>
                </c:pt>
                <c:pt idx="4">
                  <c:v>0.56966666666666665</c:v>
                </c:pt>
                <c:pt idx="5">
                  <c:v>0.57666666666666666</c:v>
                </c:pt>
                <c:pt idx="6">
                  <c:v>0.58366666666666667</c:v>
                </c:pt>
                <c:pt idx="7">
                  <c:v>0.59066666666666667</c:v>
                </c:pt>
                <c:pt idx="8">
                  <c:v>0.59766666666666668</c:v>
                </c:pt>
                <c:pt idx="9">
                  <c:v>0.60466666666666669</c:v>
                </c:pt>
                <c:pt idx="10">
                  <c:v>0.61166666666666669</c:v>
                </c:pt>
                <c:pt idx="11">
                  <c:v>0.6186666666666667</c:v>
                </c:pt>
                <c:pt idx="12">
                  <c:v>0.6256666666666667</c:v>
                </c:pt>
                <c:pt idx="13">
                  <c:v>0.63266666666666671</c:v>
                </c:pt>
              </c:numCache>
            </c:numRef>
          </c:xVal>
          <c:yVal>
            <c:numRef>
              <c:f>Sheet2!$L$2:$L$15</c:f>
              <c:numCache>
                <c:formatCode>General</c:formatCode>
                <c:ptCount val="14"/>
                <c:pt idx="0">
                  <c:v>0.35</c:v>
                </c:pt>
                <c:pt idx="1">
                  <c:v>0.34499999999999997</c:v>
                </c:pt>
                <c:pt idx="2">
                  <c:v>0.33</c:v>
                </c:pt>
                <c:pt idx="3">
                  <c:v>0.33</c:v>
                </c:pt>
                <c:pt idx="4">
                  <c:v>0.32300000000000001</c:v>
                </c:pt>
                <c:pt idx="5">
                  <c:v>0.31</c:v>
                </c:pt>
                <c:pt idx="6">
                  <c:v>0.3</c:v>
                </c:pt>
                <c:pt idx="7">
                  <c:v>0.23</c:v>
                </c:pt>
                <c:pt idx="8">
                  <c:v>0.2</c:v>
                </c:pt>
                <c:pt idx="9">
                  <c:v>0.27</c:v>
                </c:pt>
                <c:pt idx="10">
                  <c:v>0.26</c:v>
                </c:pt>
                <c:pt idx="11">
                  <c:v>0.25800000000000001</c:v>
                </c:pt>
                <c:pt idx="12">
                  <c:v>0.25700000000000001</c:v>
                </c:pt>
                <c:pt idx="13">
                  <c:v>0.24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272128"/>
        <c:axId val="90273664"/>
      </c:scatterChart>
      <c:valAx>
        <c:axId val="90272128"/>
        <c:scaling>
          <c:orientation val="minMax"/>
        </c:scaling>
        <c:delete val="0"/>
        <c:axPos val="b"/>
        <c:numFmt formatCode="[$-409]h:mm\ AM/PM;@" sourceLinked="1"/>
        <c:majorTickMark val="out"/>
        <c:minorTickMark val="none"/>
        <c:tickLblPos val="nextTo"/>
        <c:crossAx val="90273664"/>
        <c:crosses val="autoZero"/>
        <c:crossBetween val="midCat"/>
      </c:valAx>
      <c:valAx>
        <c:axId val="902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2721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Second Charging State of Batteries</a:t>
            </a:r>
          </a:p>
        </c:rich>
      </c:tx>
      <c:layout>
        <c:manualLayout>
          <c:xMode val="edge"/>
          <c:yMode val="edge"/>
          <c:x val="0.13552777777777777"/>
          <c:y val="2.5000000000000001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Sheet3!$L$1</c:f>
              <c:strCache>
                <c:ptCount val="1"/>
                <c:pt idx="0">
                  <c:v>current (A)</c:v>
                </c:pt>
              </c:strCache>
            </c:strRef>
          </c:tx>
          <c:marker>
            <c:symbol val="none"/>
          </c:marker>
          <c:xVal>
            <c:numRef>
              <c:f>Sheet3!$K$2:$K$14</c:f>
              <c:numCache>
                <c:formatCode>h:mm</c:formatCode>
                <c:ptCount val="13"/>
                <c:pt idx="0">
                  <c:v>0.4861111111111111</c:v>
                </c:pt>
                <c:pt idx="1">
                  <c:v>0.49311111111111111</c:v>
                </c:pt>
                <c:pt idx="2">
                  <c:v>0.50011111111111106</c:v>
                </c:pt>
                <c:pt idx="3">
                  <c:v>0.50711111111111107</c:v>
                </c:pt>
                <c:pt idx="4">
                  <c:v>0.51411111111111107</c:v>
                </c:pt>
                <c:pt idx="5">
                  <c:v>0.52111111111111108</c:v>
                </c:pt>
                <c:pt idx="6">
                  <c:v>0.52811111111111109</c:v>
                </c:pt>
                <c:pt idx="7">
                  <c:v>0.53511111111111109</c:v>
                </c:pt>
                <c:pt idx="8">
                  <c:v>0.5421111111111111</c:v>
                </c:pt>
                <c:pt idx="9">
                  <c:v>0.54911111111111111</c:v>
                </c:pt>
                <c:pt idx="10">
                  <c:v>0.55611111111111111</c:v>
                </c:pt>
                <c:pt idx="11">
                  <c:v>0.56311111111111112</c:v>
                </c:pt>
                <c:pt idx="12">
                  <c:v>0.57011111111111112</c:v>
                </c:pt>
              </c:numCache>
            </c:numRef>
          </c:xVal>
          <c:yVal>
            <c:numRef>
              <c:f>Sheet3!$L$2:$L$14</c:f>
              <c:numCache>
                <c:formatCode>0.00</c:formatCode>
                <c:ptCount val="13"/>
                <c:pt idx="0">
                  <c:v>0.93300000000000005</c:v>
                </c:pt>
                <c:pt idx="1">
                  <c:v>0.88</c:v>
                </c:pt>
                <c:pt idx="2">
                  <c:v>0.86099999999999999</c:v>
                </c:pt>
                <c:pt idx="3">
                  <c:v>0.77500000000000002</c:v>
                </c:pt>
                <c:pt idx="4">
                  <c:v>0.621</c:v>
                </c:pt>
                <c:pt idx="5">
                  <c:v>0.57899999999999996</c:v>
                </c:pt>
                <c:pt idx="6">
                  <c:v>0.78</c:v>
                </c:pt>
                <c:pt idx="7">
                  <c:v>0.77900000000000003</c:v>
                </c:pt>
                <c:pt idx="8">
                  <c:v>0.66800000000000004</c:v>
                </c:pt>
                <c:pt idx="9">
                  <c:v>0.78100000000000003</c:v>
                </c:pt>
                <c:pt idx="10">
                  <c:v>0.76100000000000001</c:v>
                </c:pt>
                <c:pt idx="11">
                  <c:v>0.75</c:v>
                </c:pt>
                <c:pt idx="12">
                  <c:v>0.71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297856"/>
        <c:axId val="90299392"/>
      </c:scatterChart>
      <c:valAx>
        <c:axId val="90297856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90299392"/>
        <c:crosses val="autoZero"/>
        <c:crossBetween val="midCat"/>
      </c:valAx>
      <c:valAx>
        <c:axId val="902993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02978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Wind battery</c:v>
                </c:pt>
              </c:strCache>
            </c:strRef>
          </c:tx>
          <c:xVal>
            <c:numRef>
              <c:f>Sheet1!$I$2:$I$8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Sheet1!$J$2:$J$8</c:f>
              <c:numCache>
                <c:formatCode>General</c:formatCode>
                <c:ptCount val="7"/>
                <c:pt idx="0">
                  <c:v>11.81</c:v>
                </c:pt>
                <c:pt idx="1">
                  <c:v>11.84</c:v>
                </c:pt>
                <c:pt idx="2">
                  <c:v>11.91</c:v>
                </c:pt>
                <c:pt idx="3">
                  <c:v>11.95</c:v>
                </c:pt>
                <c:pt idx="4">
                  <c:v>11.92</c:v>
                </c:pt>
                <c:pt idx="5">
                  <c:v>11.97</c:v>
                </c:pt>
                <c:pt idx="6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753344"/>
        <c:axId val="99771520"/>
      </c:scatterChart>
      <c:valAx>
        <c:axId val="9975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771520"/>
        <c:crosses val="autoZero"/>
        <c:crossBetween val="midCat"/>
      </c:valAx>
      <c:valAx>
        <c:axId val="9977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7533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Solar battery</c:v>
                </c:pt>
              </c:strCache>
            </c:strRef>
          </c:tx>
          <c:xVal>
            <c:numRef>
              <c:f>Sheet1!$L$2:$L$8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</c:numCache>
            </c:numRef>
          </c:xVal>
          <c:yVal>
            <c:numRef>
              <c:f>Sheet1!$M$2:$M$8</c:f>
              <c:numCache>
                <c:formatCode>General</c:formatCode>
                <c:ptCount val="7"/>
                <c:pt idx="0">
                  <c:v>11.9</c:v>
                </c:pt>
                <c:pt idx="1">
                  <c:v>11.96</c:v>
                </c:pt>
                <c:pt idx="2">
                  <c:v>11.97</c:v>
                </c:pt>
                <c:pt idx="3">
                  <c:v>11.99</c:v>
                </c:pt>
                <c:pt idx="4">
                  <c:v>11.96</c:v>
                </c:pt>
                <c:pt idx="5">
                  <c:v>12.01</c:v>
                </c:pt>
                <c:pt idx="6">
                  <c:v>12.04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795712"/>
        <c:axId val="99797248"/>
      </c:scatterChart>
      <c:valAx>
        <c:axId val="9979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797248"/>
        <c:crosses val="autoZero"/>
        <c:crossBetween val="midCat"/>
      </c:valAx>
      <c:valAx>
        <c:axId val="9979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7957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F7228-B760-4D65-936C-410BDFBBE9AE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73209-5D25-4D3C-B785-E0E675D2B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7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73209-5D25-4D3C-B785-E0E675D2B5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3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0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6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1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0374-4849-4CAE-8FE2-633698D2F138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E0035-4BD9-4D64-9911-67BB95A2E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6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3684"/>
            <a:ext cx="9401117" cy="5157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281725"/>
            <a:ext cx="546438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DEPARTMENT OF ELECTRICAL &amp; COMPUTER ENGINEERING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87573"/>
            <a:ext cx="33087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UNIVERSITY OF CENTRAL FLORIDA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0603" y="4019550"/>
            <a:ext cx="97013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Group 28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6890" y="4400550"/>
            <a:ext cx="576411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Karel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Castex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, Julio Lara, David Wade,  Jing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Zou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05350"/>
            <a:ext cx="1132688" cy="21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953" y="361950"/>
            <a:ext cx="4713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Photovoltaic Panels Types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75540"/>
              </p:ext>
            </p:extLst>
          </p:nvPr>
        </p:nvGraphicFramePr>
        <p:xfrm>
          <a:off x="609600" y="1123950"/>
          <a:ext cx="7543800" cy="30480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/>
                <a:gridCol w="2514600"/>
                <a:gridCol w="2514600"/>
              </a:tblGrid>
              <a:tr h="4040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SunWize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SW-85P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Solarland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 SLP-085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44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Rated Power 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44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Rated Voltage 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Vmp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17.2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44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Rated Current (Imp)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4.94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33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Open Circuit Voltage 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Voc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22.0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21.6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1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Short Circuit Current 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Isc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05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Weight (</a:t>
                      </a: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lbs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18.52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844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$249.85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$260.00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76600" y="1047750"/>
            <a:ext cx="2286000" cy="320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9124"/>
            <a:ext cx="8763000" cy="4807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92899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Solar Charger with MPPT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123950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77368"/>
              </p:ext>
            </p:extLst>
          </p:nvPr>
        </p:nvGraphicFramePr>
        <p:xfrm>
          <a:off x="609600" y="1123950"/>
          <a:ext cx="6096000" cy="266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Morningstar SS-MPPT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Solar Boost 2000e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Peak Efficiency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97.5%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Nominal Battery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Voltage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12V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to 24V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12V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to 24V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Maximum Battery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Current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15A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Current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Consumption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35mA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90mA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$199.00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$227.80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19400" y="971550"/>
            <a:ext cx="1676400" cy="297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9124"/>
            <a:ext cx="8763000" cy="4807132"/>
          </a:xfrm>
        </p:spPr>
      </p:pic>
      <p:sp>
        <p:nvSpPr>
          <p:cNvPr id="3" name="TextBox 2"/>
          <p:cNvSpPr txBox="1"/>
          <p:nvPr/>
        </p:nvSpPr>
        <p:spPr>
          <a:xfrm>
            <a:off x="590106" y="361950"/>
            <a:ext cx="3662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Switching Algorithm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1" y="1115786"/>
            <a:ext cx="736106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831" y="246551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Switching Circuit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3" y="971550"/>
            <a:ext cx="7772400" cy="403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0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9124"/>
            <a:ext cx="8763000" cy="4807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22804"/>
            <a:ext cx="341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Voltage Monitoring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410" y="895350"/>
            <a:ext cx="74676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Voltage Divider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Output voltage of solar panel and wind turbine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From 0 – 3.3V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Low pass filter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88" y="2542804"/>
            <a:ext cx="2590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85750"/>
            <a:ext cx="3438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Current Monitoring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410" y="895350"/>
            <a:ext cx="746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Modify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invasive method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Current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flowing through a small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resistance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mall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voltage drop will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occur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Replace the shunt resistor with wire: 1.6698 Ohms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8" y="2647950"/>
            <a:ext cx="504952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99054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Controller Box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602" y="722274"/>
            <a:ext cx="37149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IRPS concept for encapsulation of making decision main components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Grouping linked actions to easily explain most IRPS functionality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Controller box important part of IRPS circuitry but not entire PCB design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Encompassed microcontroller, voltage, current, temperature sensor, LCD,USB-TTL interface, and UI Software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0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69824"/>
            <a:ext cx="4775500" cy="399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8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9124"/>
            <a:ext cx="8763000" cy="4807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22824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Microcontroller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71550"/>
            <a:ext cx="74676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Low Clock Frequency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Several Analog Inputs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PWM Output Pins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Serial UART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Pins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Programming Debugging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Feature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Programming Memory ≥ 16Kb	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High Level Programming Language (Similar to C)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Convenient 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oftware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Libraries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IDE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Desirable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ood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ommunity Support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00402"/>
              </p:ext>
            </p:extLst>
          </p:nvPr>
        </p:nvGraphicFramePr>
        <p:xfrm>
          <a:off x="76200" y="971550"/>
          <a:ext cx="8991600" cy="3746863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1563757"/>
                <a:gridCol w="1954696"/>
                <a:gridCol w="2111072"/>
                <a:gridCol w="1876507"/>
                <a:gridCol w="1485568"/>
              </a:tblGrid>
              <a:tr h="304800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Atmel ATmega328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Atmel AT91SAM7X512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MSP430 (CC430)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PIC24F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Flash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Memory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Kb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128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Kb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32 Kb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64 Kb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Clock Speed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 MHz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 MHz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 MHz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20 MHz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Voltage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5V DC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3.6V DC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3.6V DC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3.3V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DC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Digital I/O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14 I/O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(6 PWM), 6 Analog Input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 I/O (4 PWM,4 UART,SPI,I2C, 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ADC Analog Input)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30 I/O (6 ADC,2 UART,SPI,I2C,PWM)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64 I/O (16 ADC,4 UART,SPI,I2C)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CPU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 bit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32 bit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 bit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16 it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Development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Arduino Board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Netduino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Board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TI Dev. Board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Microchip Board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Prog. Language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Arduino (Similar to C)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C,C#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C,C++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IDE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Arduino IDE (Free)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Studio (Free)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TI IDE (&lt;16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Kb Free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MPLAB  IDE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Board - $30, ATMega328 - $2.88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Board - $34.95,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AT91SAM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- $14.06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Board - $100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IDE- $200 if &gt; 16Kb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Board - $70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90052"/>
            <a:ext cx="2800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Microcontroller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838260"/>
            <a:ext cx="2057400" cy="3999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6368"/>
            <a:ext cx="8763000" cy="4807132"/>
          </a:xfrm>
        </p:spPr>
      </p:pic>
      <p:sp>
        <p:nvSpPr>
          <p:cNvPr id="3" name="TextBox 2"/>
          <p:cNvSpPr txBox="1"/>
          <p:nvPr/>
        </p:nvSpPr>
        <p:spPr>
          <a:xfrm>
            <a:off x="454201" y="233952"/>
            <a:ext cx="3654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Temperature Sensor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80414"/>
              </p:ext>
            </p:extLst>
          </p:nvPr>
        </p:nvGraphicFramePr>
        <p:xfrm>
          <a:off x="533400" y="1087521"/>
          <a:ext cx="6248400" cy="2551029"/>
        </p:xfrm>
        <a:graphic>
          <a:graphicData uri="http://schemas.openxmlformats.org/drawingml/2006/table">
            <a:tbl>
              <a:tblPr firstRow="1" bandRow="1">
                <a:effectLst/>
                <a:tableStyleId>{F5AB1C69-6EDB-4FF4-983F-18BD219EF322}</a:tableStyleId>
              </a:tblPr>
              <a:tblGrid>
                <a:gridCol w="1735667"/>
                <a:gridCol w="2169583"/>
                <a:gridCol w="2343150"/>
              </a:tblGrid>
              <a:tr h="350915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TMP36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DS1624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891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Supply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Voltage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2.7 – 5.5 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2.7 – 5.5 V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7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Connection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One analog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input port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I2C Bus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7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Method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Voltage drop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Digital output buffer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7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Range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-40 °C to +125 °C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-55 to +125 °C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7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$2 per unit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Free (Sample)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76350"/>
            <a:ext cx="152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4400" y="895350"/>
            <a:ext cx="1828800" cy="297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" y="133350"/>
            <a:ext cx="9144000" cy="5016138"/>
          </a:xfrm>
        </p:spPr>
      </p:pic>
      <p:sp>
        <p:nvSpPr>
          <p:cNvPr id="5" name="TextBox 4"/>
          <p:cNvSpPr txBox="1"/>
          <p:nvPr/>
        </p:nvSpPr>
        <p:spPr>
          <a:xfrm>
            <a:off x="590106" y="361950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Motivations and Goals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53" y="877689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interest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power system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Renewable energy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optimize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battery charging efficiency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Maximize the cost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return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 integrated wind and solar power system.</a:t>
            </a:r>
          </a:p>
        </p:txBody>
      </p:sp>
    </p:spTree>
    <p:extLst>
      <p:ext uri="{BB962C8B-B14F-4D97-AF65-F5344CB8AC3E}">
        <p14:creationId xmlns:p14="http://schemas.microsoft.com/office/powerpoint/2010/main" val="12688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9124"/>
            <a:ext cx="8763000" cy="4807132"/>
          </a:xfrm>
        </p:spPr>
      </p:pic>
      <p:sp>
        <p:nvSpPr>
          <p:cNvPr id="3" name="TextBox 2"/>
          <p:cNvSpPr txBox="1"/>
          <p:nvPr/>
        </p:nvSpPr>
        <p:spPr>
          <a:xfrm>
            <a:off x="590106" y="361950"/>
            <a:ext cx="3662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Switching Algorithm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1" y="1123950"/>
            <a:ext cx="716212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2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9124"/>
            <a:ext cx="8763000" cy="4807132"/>
          </a:xfrm>
        </p:spPr>
      </p:pic>
      <p:sp>
        <p:nvSpPr>
          <p:cNvPr id="9" name="TextBox 8"/>
          <p:cNvSpPr txBox="1"/>
          <p:nvPr/>
        </p:nvSpPr>
        <p:spPr>
          <a:xfrm>
            <a:off x="533400" y="373225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LCD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927865"/>
            <a:ext cx="48768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Serial Enabled 20x4 LCD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5V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User definable splash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screen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Embedded PIC 16F88 utilizes onboard UART for greater communication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accuracy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VDD </a:t>
            </a:r>
            <a:r>
              <a:rPr lang="en-US" dirty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5V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GND - ground, RX and TX pins -  </a:t>
            </a:r>
            <a:r>
              <a:rPr lang="en-US" dirty="0">
                <a:latin typeface="Arial" pitchFamily="34" charset="0"/>
                <a:cs typeface="Arial" pitchFamily="34" charset="0"/>
              </a:rPr>
              <a:t>AT91SAM7X512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UART Com1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LCD display IRPS important reading (Solar Panel Power, Wind Turbine Voltage, Current Mode of Operation, Both Batteries status, Controller box temperature).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Any alert or system running exception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karel\Pictures\IRPS L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905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81293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Functionality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Diagram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95350"/>
            <a:ext cx="281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Blue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(boxes, arrows)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means logical stages and system direction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flow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Light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red accent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boxes describe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physical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components (interact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with some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stages)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(boxes, arrows) denote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critical system errors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status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(boxes, arrows) define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successful checking of some components correct availability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2321"/>
            <a:ext cx="4600867" cy="49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9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34923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UI Interface Report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858143"/>
            <a:ext cx="2514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User friendly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Windows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Presentation foundation platform (WPF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Data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transmitted through UART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owered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SQL Server Compact database engine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Live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data monitor, system current status, current weather, three analytical reports and system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settings.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karel\Dropbox\Senior Design\MainSc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7155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9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95930"/>
            <a:ext cx="4818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Charging Efficiency Report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19150"/>
            <a:ext cx="5511148" cy="42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1" y="971550"/>
            <a:ext cx="3048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Percentage of IRPS being at specific mode of charging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Filtered by date range option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Query software database to pull real time data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Clear indicator from best mode to operate at IRPS location</a:t>
            </a:r>
          </a:p>
        </p:txBody>
      </p:sp>
    </p:spTree>
    <p:extLst>
      <p:ext uri="{BB962C8B-B14F-4D97-AF65-F5344CB8AC3E}">
        <p14:creationId xmlns:p14="http://schemas.microsoft.com/office/powerpoint/2010/main" val="17317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" y="127362"/>
            <a:ext cx="9144000" cy="5016138"/>
          </a:xfrm>
        </p:spPr>
      </p:pic>
      <p:sp>
        <p:nvSpPr>
          <p:cNvPr id="5" name="TextBox 4"/>
          <p:cNvSpPr txBox="1"/>
          <p:nvPr/>
        </p:nvSpPr>
        <p:spPr>
          <a:xfrm>
            <a:off x="590106" y="361950"/>
            <a:ext cx="4977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Diversion Charge Controller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7155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protect the battery from overcharging and over discharging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Monitor the battery voltage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Divert the power to the dump load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Charging window: 11.9-14.9V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Wind generator: Dump mode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Soar panel: Open circuit mode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106" y="332720"/>
            <a:ext cx="4977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Diversion Charge Controller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885170"/>
            <a:ext cx="8001000" cy="397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4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106" y="23884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Battery Bank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465014"/>
              </p:ext>
            </p:extLst>
          </p:nvPr>
        </p:nvGraphicFramePr>
        <p:xfrm>
          <a:off x="590106" y="897028"/>
          <a:ext cx="8001000" cy="397815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412053"/>
                <a:gridCol w="1314933"/>
                <a:gridCol w="1322550"/>
                <a:gridCol w="1322550"/>
                <a:gridCol w="1306364"/>
                <a:gridCol w="1322550"/>
              </a:tblGrid>
              <a:tr h="27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Attributes</a:t>
                      </a:r>
                      <a:endParaRPr lang="en-US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Lead Acid</a:t>
                      </a:r>
                      <a:endParaRPr lang="en-US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Li Ion</a:t>
                      </a:r>
                      <a:endParaRPr lang="en-US" sz="1400" b="1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NaS</a:t>
                      </a:r>
                      <a:endParaRPr lang="en-US" sz="1400" b="1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Ni-Cd</a:t>
                      </a:r>
                      <a:endParaRPr lang="en-US" sz="1400" b="1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Zn-Br</a:t>
                      </a:r>
                      <a:endParaRPr lang="en-US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0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Depth of Discharge</a:t>
                      </a:r>
                      <a:endParaRPr lang="en-US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58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Cost</a:t>
                      </a:r>
                      <a:endParaRPr lang="en-US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Very High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High and auxiliary heating systems needed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0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Lifespan (Cycles)</a:t>
                      </a:r>
                      <a:endParaRPr lang="en-US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3000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75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Efficiency</a:t>
                      </a:r>
                      <a:endParaRPr lang="en-US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72-78%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72-78%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0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Self-discharge</a:t>
                      </a:r>
                      <a:endParaRPr lang="en-US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Average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Negligible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Negligible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Negligible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50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Maturity of Technology</a:t>
                      </a:r>
                      <a:endParaRPr lang="en-US" sz="140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Mature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Immature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Mature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itchFamily="34" charset="0"/>
                          <a:cs typeface="Arial" pitchFamily="34" charset="0"/>
                        </a:rPr>
                        <a:t>Mature</a:t>
                      </a:r>
                      <a:endParaRPr lang="en-US" sz="140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Immature</a:t>
                      </a:r>
                      <a:endParaRPr lang="en-US" sz="140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81200" y="762060"/>
            <a:ext cx="1447800" cy="4248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0132"/>
            <a:ext cx="5169803" cy="343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75743" y="850632"/>
            <a:ext cx="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156943" y="850632"/>
            <a:ext cx="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471143" y="1041132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175743" y="1041132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00819" y="1574532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04362" y="3403332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534400" y="1574532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29419" y="2641332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2641332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07966" y="3022332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60366" y="2755632"/>
            <a:ext cx="207034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49351" y="902632"/>
            <a:ext cx="682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7.15 in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0819" y="2276485"/>
            <a:ext cx="687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6.60 in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2079" y="2745333"/>
            <a:ext cx="8160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3.06 in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106" y="36195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Battery Bank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631" y="919058"/>
            <a:ext cx="4451134" cy="3376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Universal Power Group (UPG) UB12180 D5745 Sealed AGM-type Lead-Acid Battery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Nominal voltage: 12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volts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Periodically charge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discharge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Should </a:t>
            </a:r>
            <a:r>
              <a:rPr lang="en-US" dirty="0">
                <a:latin typeface="Arial" pitchFamily="34" charset="0"/>
                <a:cs typeface="Arial" pitchFamily="34" charset="0"/>
              </a:rPr>
              <a:t>be charged under constant voltage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Durable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106" y="361950"/>
            <a:ext cx="4884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Testing- Voltage Monitoring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57177"/>
              </p:ext>
            </p:extLst>
          </p:nvPr>
        </p:nvGraphicFramePr>
        <p:xfrm>
          <a:off x="746217" y="1581150"/>
          <a:ext cx="6926580" cy="2468184"/>
        </p:xfrm>
        <a:graphic>
          <a:graphicData uri="http://schemas.openxmlformats.org/drawingml/2006/table">
            <a:tbl>
              <a:tblPr firstRow="1" firstCol="1" bandRow="1"/>
              <a:tblGrid>
                <a:gridCol w="2308860"/>
                <a:gridCol w="2308860"/>
                <a:gridCol w="2308860"/>
              </a:tblGrid>
              <a:tr h="308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Input (V)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Output (V)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Ratio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08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9.8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1.50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6.533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10.2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1.50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6.8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10.5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1.55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6.77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10.7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1.61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6.65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11.3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1.68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6.73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12.7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1.87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6.79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13.0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1.91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6.8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46217" y="885170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Wind Turbine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" y="127362"/>
            <a:ext cx="9144000" cy="5016138"/>
          </a:xfrm>
        </p:spPr>
      </p:pic>
      <p:sp>
        <p:nvSpPr>
          <p:cNvPr id="5" name="TextBox 4"/>
          <p:cNvSpPr txBox="1"/>
          <p:nvPr/>
        </p:nvSpPr>
        <p:spPr>
          <a:xfrm>
            <a:off x="559774" y="361950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Objectives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753" y="877689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Efficient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Small scaled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Self-sustained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User friendly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106" y="361950"/>
            <a:ext cx="5773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Testing- Integrated Charge Mode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53" y="877689"/>
            <a:ext cx="74676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Integrated Solar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309378"/>
              </p:ext>
            </p:extLst>
          </p:nvPr>
        </p:nvGraphicFramePr>
        <p:xfrm>
          <a:off x="1600199" y="1504950"/>
          <a:ext cx="6429153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08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106" y="361950"/>
            <a:ext cx="289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Testing- Charge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549081"/>
              </p:ext>
            </p:extLst>
          </p:nvPr>
        </p:nvGraphicFramePr>
        <p:xfrm>
          <a:off x="152400" y="127635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403071"/>
              </p:ext>
            </p:extLst>
          </p:nvPr>
        </p:nvGraphicFramePr>
        <p:xfrm>
          <a:off x="4483095" y="127635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14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106" y="361950"/>
            <a:ext cx="5773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Testing- Integrated Charge Mode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53" y="877689"/>
            <a:ext cx="74676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Integrated Wind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20464"/>
              </p:ext>
            </p:extLst>
          </p:nvPr>
        </p:nvGraphicFramePr>
        <p:xfrm>
          <a:off x="4572000" y="142875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421612"/>
              </p:ext>
            </p:extLst>
          </p:nvPr>
        </p:nvGraphicFramePr>
        <p:xfrm>
          <a:off x="381000" y="1395583"/>
          <a:ext cx="4191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50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0106" y="361950"/>
            <a:ext cx="436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Cost-Efficiency Analysis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53" y="877689"/>
            <a:ext cx="74676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960215"/>
              </p:ext>
            </p:extLst>
          </p:nvPr>
        </p:nvGraphicFramePr>
        <p:xfrm>
          <a:off x="685800" y="1047750"/>
          <a:ext cx="7543800" cy="3310879"/>
        </p:xfrm>
        <a:graphic>
          <a:graphicData uri="http://schemas.openxmlformats.org/drawingml/2006/table">
            <a:tbl>
              <a:tblPr firstRow="1" firstCol="1" bandRow="1"/>
              <a:tblGrid>
                <a:gridCol w="3044858"/>
                <a:gridCol w="1362173"/>
                <a:gridCol w="1384169"/>
                <a:gridCol w="1752600"/>
              </a:tblGrid>
              <a:tr h="357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Parts List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Cost per Part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Number of Parts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Total Cost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Printed Circuit Board (Student Special)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$33.00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$66.00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DS1624 Temperature Sensor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$9.00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FREE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Voltage </a:t>
                      </a:r>
                      <a:r>
                        <a:rPr lang="en-US" sz="1050" b="1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Sensing</a:t>
                      </a:r>
                      <a:r>
                        <a:rPr lang="en-US" sz="1050" b="1" baseline="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 Circuit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$3.49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$3.49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LCD Screens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$29.95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$29.95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Power</a:t>
                      </a:r>
                      <a:r>
                        <a:rPr lang="en-US" sz="1050" b="1" baseline="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 P-Channel MOSFET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FREE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6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FREE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Atmel AT91SAM7X512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$21.51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FREE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Relay</a:t>
                      </a:r>
                      <a:endParaRPr lang="en-US" sz="105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$5.00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$20.00</a:t>
                      </a: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Bus</a:t>
                      </a:r>
                      <a:endParaRPr lang="en-US" sz="105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$5.00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$5.00</a:t>
                      </a: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Metal Box</a:t>
                      </a:r>
                      <a:endParaRPr lang="en-US" sz="105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$7.00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$7.00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Cables</a:t>
                      </a:r>
                      <a:r>
                        <a:rPr lang="en-US" sz="1050" b="1" baseline="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and Wires</a:t>
                      </a:r>
                      <a:endParaRPr lang="en-US" sz="105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$20.00</a:t>
                      </a:r>
                      <a:endParaRPr lang="en-US" sz="1050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$20.00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Random</a:t>
                      </a:r>
                      <a:r>
                        <a:rPr lang="en-US" sz="1050" b="1" baseline="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Components</a:t>
                      </a:r>
                      <a:endParaRPr lang="en-US" sz="105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$40.00</a:t>
                      </a:r>
                      <a:endParaRPr lang="en-US" sz="1050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$40.00</a:t>
                      </a:r>
                      <a:endParaRPr lang="en-US" sz="1050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300 Watt Dump Load for 12 Volt Systems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$21.98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$43.96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Total: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$235.4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8229600" y="1047750"/>
            <a:ext cx="0" cy="32766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6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0106" y="361950"/>
            <a:ext cx="436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Cost-Efficiency Analysis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JingZ\Dropbox\Senior Design - Analysis and design\2nd Presentation\ebay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6" y="1047750"/>
            <a:ext cx="7764510" cy="36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27013"/>
              </p:ext>
            </p:extLst>
          </p:nvPr>
        </p:nvGraphicFramePr>
        <p:xfrm>
          <a:off x="762000" y="285750"/>
          <a:ext cx="7543800" cy="4665115"/>
        </p:xfrm>
        <a:graphic>
          <a:graphicData uri="http://schemas.openxmlformats.org/drawingml/2006/table">
            <a:tbl>
              <a:tblPr firstRow="1" firstCol="1" bandRow="1"/>
              <a:tblGrid>
                <a:gridCol w="3044858"/>
                <a:gridCol w="1362173"/>
                <a:gridCol w="1384169"/>
                <a:gridCol w="1752600"/>
              </a:tblGrid>
              <a:tr h="357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Parts List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Cost per Part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Number of Parts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Total Cost</a:t>
                      </a:r>
                      <a:endParaRPr lang="en-US" sz="11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SW-S85P Solar Panels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$249.85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$249.85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Mounting </a:t>
                      </a:r>
                      <a:r>
                        <a:rPr lang="en-US" sz="1050" b="1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Bracket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FREE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FREE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Hyacinth P-300W</a:t>
                      </a: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$275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$275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Morning</a:t>
                      </a:r>
                      <a:r>
                        <a:rPr lang="en-US" sz="1050" b="1" baseline="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star SS-</a:t>
                      </a:r>
                      <a:r>
                        <a:rPr lang="en-US" sz="1050" b="1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MPPT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$199.00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</a:t>
                      </a: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$199.00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Printed Circuit Board (Student Special)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$33.00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$66.00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DS1624 Temperature Sensor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$9.00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FREE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Voltage </a:t>
                      </a:r>
                      <a:r>
                        <a:rPr lang="en-US" sz="1050" b="1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Sensing</a:t>
                      </a:r>
                      <a:r>
                        <a:rPr lang="en-US" sz="1050" b="1" baseline="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 Circuit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$3.49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$3.49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LCD Screens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$29.95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$29.95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UPG UB12180 AGM-type Battery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$38.35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$76.70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300 Watt Dump Load for 12 Volt Systems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$21.98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3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$65.94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Power</a:t>
                      </a:r>
                      <a:r>
                        <a:rPr lang="en-US" sz="1050" b="1" baseline="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 P-Channel MOSFET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FREE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6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FREE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Atmel AT91SAM7X512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$21.51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2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FREE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  <a:latin typeface="Arial"/>
                          <a:ea typeface="SimSun"/>
                          <a:cs typeface="Times New Roman"/>
                        </a:rPr>
                        <a:t>Netduino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$34.95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$34.95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Relay</a:t>
                      </a:r>
                      <a:endParaRPr lang="en-US" sz="105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$5.00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$20.00</a:t>
                      </a: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Bus</a:t>
                      </a:r>
                      <a:endParaRPr lang="en-US" sz="105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$5.00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$5.00</a:t>
                      </a: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Metal Box</a:t>
                      </a:r>
                      <a:endParaRPr lang="en-US" sz="105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$7.00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1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$7.00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Cables</a:t>
                      </a:r>
                      <a:r>
                        <a:rPr lang="en-US" sz="1050" b="1" baseline="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and Wires</a:t>
                      </a:r>
                      <a:endParaRPr lang="en-US" sz="105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$20.00</a:t>
                      </a:r>
                      <a:endParaRPr lang="en-US" sz="1050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$20.00</a:t>
                      </a:r>
                      <a:endParaRPr lang="en-US" sz="1050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Random</a:t>
                      </a:r>
                      <a:r>
                        <a:rPr lang="en-US" sz="1050" b="1" baseline="0" dirty="0" smtClean="0">
                          <a:effectLst/>
                          <a:latin typeface="Arial" pitchFamily="34" charset="0"/>
                          <a:ea typeface="SimSun"/>
                          <a:cs typeface="Arial" pitchFamily="34" charset="0"/>
                        </a:rPr>
                        <a:t> Components</a:t>
                      </a:r>
                      <a:endParaRPr lang="en-US" sz="1050" b="1" dirty="0">
                        <a:effectLst/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$40.00</a:t>
                      </a:r>
                      <a:endParaRPr lang="en-US" sz="1050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$40.00</a:t>
                      </a:r>
                      <a:endParaRPr lang="en-US" sz="1050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Arial"/>
                          <a:ea typeface="SimSun"/>
                          <a:cs typeface="Times New Roman"/>
                        </a:rPr>
                        <a:t>Total:</a:t>
                      </a:r>
                      <a:endParaRPr lang="en-US" sz="105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Arial"/>
                          <a:ea typeface="SimSun"/>
                          <a:cs typeface="Times New Roman"/>
                        </a:rPr>
                        <a:t>$1092.88</a:t>
                      </a:r>
                      <a:endParaRPr lang="en-US" sz="105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3" marR="527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8305800" y="285750"/>
            <a:ext cx="0" cy="4724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106" y="361950"/>
            <a:ext cx="319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Work Distribution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3922"/>
              </p:ext>
            </p:extLst>
          </p:nvPr>
        </p:nvGraphicFramePr>
        <p:xfrm>
          <a:off x="762000" y="1156218"/>
          <a:ext cx="7696201" cy="3244329"/>
        </p:xfrm>
        <a:graphic>
          <a:graphicData uri="http://schemas.openxmlformats.org/drawingml/2006/table">
            <a:tbl>
              <a:tblPr firstRow="1" firstCol="1" bandRow="1"/>
              <a:tblGrid>
                <a:gridCol w="2133600"/>
                <a:gridCol w="1400257"/>
                <a:gridCol w="1501877"/>
                <a:gridCol w="1358840"/>
                <a:gridCol w="1301627"/>
              </a:tblGrid>
              <a:tr h="360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Karel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Dave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Julio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SimSun"/>
                          <a:cs typeface="Times New Roman"/>
                        </a:rPr>
                        <a:t>Jing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60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Switching Circuit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Volt Sensor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Current Sensor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Diversion Controller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PCB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Power Supply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User Interface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4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SimSun"/>
                          <a:cs typeface="Times New Roman"/>
                        </a:rPr>
                        <a:t>Programming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X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SimSu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5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" y="127362"/>
            <a:ext cx="9144000" cy="5016138"/>
          </a:xfrm>
        </p:spPr>
      </p:pic>
      <p:sp>
        <p:nvSpPr>
          <p:cNvPr id="5" name="TextBox 4"/>
          <p:cNvSpPr txBox="1"/>
          <p:nvPr/>
        </p:nvSpPr>
        <p:spPr>
          <a:xfrm>
            <a:off x="590106" y="361950"/>
            <a:ext cx="3243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Lessons Learned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52" y="877689"/>
            <a:ext cx="8048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What works in simulation does not mean it works in the real world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Should always think few steps further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Backup is always needed</a:t>
            </a:r>
          </a:p>
        </p:txBody>
      </p:sp>
    </p:spTree>
    <p:extLst>
      <p:ext uri="{BB962C8B-B14F-4D97-AF65-F5344CB8AC3E}">
        <p14:creationId xmlns:p14="http://schemas.microsoft.com/office/powerpoint/2010/main" val="38043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" y="127362"/>
            <a:ext cx="9144000" cy="5016138"/>
          </a:xfrm>
        </p:spPr>
      </p:pic>
      <p:sp>
        <p:nvSpPr>
          <p:cNvPr id="5" name="TextBox 4"/>
          <p:cNvSpPr txBox="1"/>
          <p:nvPr/>
        </p:nvSpPr>
        <p:spPr>
          <a:xfrm>
            <a:off x="590106" y="361950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References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106" y="885170"/>
            <a:ext cx="73914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dirty="0">
                <a:latin typeface="Arial" pitchFamily="34" charset="0"/>
                <a:cs typeface="Arial" pitchFamily="34" charset="0"/>
              </a:rPr>
              <a:t>. Chen, "The Integrated Operation of Renewable Power System," IEEE Canada Electrical Power Conference, 314-319, 2007.</a:t>
            </a:r>
          </a:p>
        </p:txBody>
      </p:sp>
    </p:spTree>
    <p:extLst>
      <p:ext uri="{BB962C8B-B14F-4D97-AF65-F5344CB8AC3E}">
        <p14:creationId xmlns:p14="http://schemas.microsoft.com/office/powerpoint/2010/main" val="26943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50"/>
            <a:ext cx="9144000" cy="5016138"/>
          </a:xfrm>
        </p:spPr>
      </p:pic>
      <p:sp>
        <p:nvSpPr>
          <p:cNvPr id="5" name="TextBox 4"/>
          <p:cNvSpPr txBox="1"/>
          <p:nvPr/>
        </p:nvSpPr>
        <p:spPr>
          <a:xfrm>
            <a:off x="2895600" y="1802853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" y="127362"/>
            <a:ext cx="9144000" cy="5016138"/>
          </a:xfrm>
        </p:spPr>
      </p:pic>
      <p:sp>
        <p:nvSpPr>
          <p:cNvPr id="5" name="TextBox 4"/>
          <p:cNvSpPr txBox="1"/>
          <p:nvPr/>
        </p:nvSpPr>
        <p:spPr>
          <a:xfrm>
            <a:off x="590106" y="361950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Requirements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753" y="877689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Able to charging the batteries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variations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Consume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 little power 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possible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Safe to operate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9124"/>
            <a:ext cx="8763000" cy="4807132"/>
          </a:xfrm>
        </p:spPr>
      </p:pic>
      <p:sp>
        <p:nvSpPr>
          <p:cNvPr id="3" name="TextBox 2"/>
          <p:cNvSpPr txBox="1"/>
          <p:nvPr/>
        </p:nvSpPr>
        <p:spPr>
          <a:xfrm>
            <a:off x="590106" y="361950"/>
            <a:ext cx="262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Specifications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753" y="877689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Solar Panel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Wind Turbine deliver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&gt;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Total System Power Output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&gt; 300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12 V Battery with  </a:t>
            </a:r>
            <a:r>
              <a:rPr lang="en-US" sz="2000">
                <a:latin typeface="Arial" pitchFamily="34" charset="0"/>
                <a:cs typeface="Arial" pitchFamily="34" charset="0"/>
              </a:rPr>
              <a:t>&gt; 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Ah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Approximately 90% Efficient </a:t>
            </a:r>
          </a:p>
        </p:txBody>
      </p:sp>
    </p:spTree>
    <p:extLst>
      <p:ext uri="{BB962C8B-B14F-4D97-AF65-F5344CB8AC3E}">
        <p14:creationId xmlns:p14="http://schemas.microsoft.com/office/powerpoint/2010/main" val="27226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106" y="361950"/>
            <a:ext cx="4019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Overall Block Diagram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66" y="885170"/>
            <a:ext cx="5895975" cy="397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4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9124"/>
            <a:ext cx="8763000" cy="4807132"/>
          </a:xfrm>
        </p:spPr>
      </p:pic>
      <p:sp>
        <p:nvSpPr>
          <p:cNvPr id="3" name="TextBox 2"/>
          <p:cNvSpPr txBox="1"/>
          <p:nvPr/>
        </p:nvSpPr>
        <p:spPr>
          <a:xfrm>
            <a:off x="590106" y="361950"/>
            <a:ext cx="3662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Switching Algorithm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6" y="1085850"/>
            <a:ext cx="716212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2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0106" y="361950"/>
            <a:ext cx="5142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Wind Generator: Alternatives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4768"/>
              </p:ext>
            </p:extLst>
          </p:nvPr>
        </p:nvGraphicFramePr>
        <p:xfrm>
          <a:off x="609898" y="1276350"/>
          <a:ext cx="7810500" cy="298665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57102"/>
                <a:gridCol w="1905000"/>
                <a:gridCol w="1895773"/>
                <a:gridCol w="1952625"/>
              </a:tblGrid>
              <a:tr h="842199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 WORKHORSE 250W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Hyacinth P-300W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Apollo 550W </a:t>
                      </a:r>
                      <a:endParaRPr lang="en-US" sz="105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9390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Rated Power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250W</a:t>
                      </a:r>
                      <a:endParaRPr lang="en-US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300W</a:t>
                      </a:r>
                      <a:endParaRPr lang="en-US" sz="105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450W</a:t>
                      </a:r>
                      <a:endParaRPr lang="en-US" sz="105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9390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Rated Voltage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VAC</a:t>
                      </a:r>
                      <a:endParaRPr lang="en-US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VAC</a:t>
                      </a:r>
                      <a:endParaRPr lang="en-US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12 VAC</a:t>
                      </a:r>
                      <a:endParaRPr lang="en-US" sz="105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42675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Starting wind speed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 m/s</a:t>
                      </a:r>
                      <a:endParaRPr lang="en-US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m/s</a:t>
                      </a:r>
                      <a:endParaRPr lang="en-US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3.5 m/s</a:t>
                      </a:r>
                      <a:endParaRPr lang="en-US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93902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Rated wind speed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15 m/s</a:t>
                      </a:r>
                      <a:endParaRPr lang="en-US" sz="105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12.5 m/s</a:t>
                      </a:r>
                      <a:endParaRPr lang="en-US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 m/s</a:t>
                      </a:r>
                      <a:endParaRPr lang="en-US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98100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lang="en-US" sz="105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$129 </a:t>
                      </a:r>
                      <a:endParaRPr lang="en-US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$275 </a:t>
                      </a:r>
                      <a:endParaRPr lang="en-US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152" marR="77152" marT="38576" marB="38576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$438 </a:t>
                      </a:r>
                      <a:endParaRPr lang="en-US" sz="105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419600" y="1200150"/>
            <a:ext cx="2209800" cy="3200400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200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ulio\Documents\Dropbox\UCF CLASSES\Spring '13\Senior Design - Analysis and design\Bridge Rectifier\SQL5010inst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22376"/>
            <a:ext cx="4727884" cy="2659174"/>
          </a:xfrm>
          <a:prstGeom prst="rect">
            <a:avLst/>
          </a:prstGeom>
          <a:noFill/>
        </p:spPr>
      </p:pic>
      <p:pic>
        <p:nvPicPr>
          <p:cNvPr id="5123" name="Picture 3" descr="C:\Users\Julio\Documents\Dropbox\UCF CLASSES\Spring '13\Senior Design - Analysis and design\Bridge Rectifier\{9BD0E840-B790-9A7A-BBA6-6F7C7E78655B}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57606"/>
            <a:ext cx="2438400" cy="2576319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30767"/>
              </p:ext>
            </p:extLst>
          </p:nvPr>
        </p:nvGraphicFramePr>
        <p:xfrm>
          <a:off x="685800" y="819150"/>
          <a:ext cx="7924800" cy="1219200"/>
        </p:xfrm>
        <a:graphic>
          <a:graphicData uri="http://schemas.openxmlformats.org/drawingml/2006/table">
            <a:tbl>
              <a:tblPr/>
              <a:tblGrid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VRRM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@T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IFSM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VFM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@IFM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SQL5010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406" y="209550"/>
            <a:ext cx="894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Wind Generator: Three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phase full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wave bridge rectifier Diode 50A 1000V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1374</Words>
  <Application>Microsoft Office PowerPoint</Application>
  <PresentationFormat>On-screen Show (16:9)</PresentationFormat>
  <Paragraphs>520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touchrate</dc:creator>
  <cp:lastModifiedBy>JingZ</cp:lastModifiedBy>
  <cp:revision>152</cp:revision>
  <dcterms:created xsi:type="dcterms:W3CDTF">2013-01-28T12:24:19Z</dcterms:created>
  <dcterms:modified xsi:type="dcterms:W3CDTF">2013-04-10T11:51:09Z</dcterms:modified>
</cp:coreProperties>
</file>